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8388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DCB"/>
    <a:srgbClr val="3B4A1E"/>
    <a:srgbClr val="029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4" d="100"/>
          <a:sy n="44" d="100"/>
        </p:scale>
        <p:origin x="1038" y="-45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7DF75-06C3-49BC-B2B9-B7CC1FC1A925}" type="datetimeFigureOut">
              <a:rPr lang="th-TH" smtClean="0"/>
              <a:t>07/08/68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3E35E-3AC3-4080-B1FA-171510DA4BE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39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E35E-3AC3-4080-B1FA-171510DA4BEE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3890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49" y="2322568"/>
            <a:ext cx="21012150" cy="26494425"/>
          </a:xfrm>
          <a:prstGeom prst="roundRect">
            <a:avLst>
              <a:gd name="adj" fmla="val 1009"/>
            </a:avLst>
          </a:prstGeom>
          <a:solidFill>
            <a:schemeClr val="bg1"/>
          </a:solidFill>
          <a:ln w="28575">
            <a:noFill/>
            <a:prstDash val="solid"/>
          </a:ln>
        </p:spPr>
        <p:txBody>
          <a:bodyPr anchor="t">
            <a:normAutofit/>
          </a:bodyPr>
          <a:lstStyle/>
          <a:p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sz="3600" b="1" i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Rectangle: Diagonal Corners Rounded 26">
            <a:extLst>
              <a:ext uri="{FF2B5EF4-FFF2-40B4-BE49-F238E27FC236}">
                <a16:creationId xmlns:a16="http://schemas.microsoft.com/office/drawing/2014/main" id="{E1BCD4A7-D2FC-460C-AC79-9266F23E17F9}"/>
              </a:ext>
            </a:extLst>
          </p:cNvPr>
          <p:cNvSpPr/>
          <p:nvPr/>
        </p:nvSpPr>
        <p:spPr>
          <a:xfrm rot="10800000" flipH="1">
            <a:off x="0" y="-5"/>
            <a:ext cx="21388388" cy="2208476"/>
          </a:xfrm>
          <a:prstGeom prst="round2DiagRect">
            <a:avLst>
              <a:gd name="adj1" fmla="val 0"/>
              <a:gd name="adj2" fmla="val 4741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05581E9C-D444-4960-809C-3A87D7BE255D}"/>
              </a:ext>
            </a:extLst>
          </p:cNvPr>
          <p:cNvSpPr/>
          <p:nvPr/>
        </p:nvSpPr>
        <p:spPr>
          <a:xfrm rot="10800000" flipH="1">
            <a:off x="209549" y="211837"/>
            <a:ext cx="21012150" cy="1812804"/>
          </a:xfrm>
          <a:prstGeom prst="round2DiagRect">
            <a:avLst>
              <a:gd name="adj1" fmla="val 17457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7BEEF-2E4E-41E1-956B-AB7E6ECF41F7}"/>
              </a:ext>
            </a:extLst>
          </p:cNvPr>
          <p:cNvSpPr/>
          <p:nvPr/>
        </p:nvSpPr>
        <p:spPr>
          <a:xfrm>
            <a:off x="0" y="29164984"/>
            <a:ext cx="21388388" cy="1082219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EF84D8-8A1A-4354-A00E-0F1FFCCA6CE1}"/>
              </a:ext>
            </a:extLst>
          </p:cNvPr>
          <p:cNvGrpSpPr/>
          <p:nvPr/>
        </p:nvGrpSpPr>
        <p:grpSpPr>
          <a:xfrm>
            <a:off x="1857829" y="-134553"/>
            <a:ext cx="19373643" cy="2369880"/>
            <a:chOff x="1857829" y="-214161"/>
            <a:chExt cx="19373643" cy="236988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BD42D2C-1CDE-4CEB-894F-E3A5C2336929}"/>
                </a:ext>
              </a:extLst>
            </p:cNvPr>
            <p:cNvGrpSpPr/>
            <p:nvPr/>
          </p:nvGrpSpPr>
          <p:grpSpPr>
            <a:xfrm>
              <a:off x="1857829" y="-214161"/>
              <a:ext cx="15086584" cy="2369880"/>
              <a:chOff x="1857829" y="-214161"/>
              <a:chExt cx="15086584" cy="236988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D9C5827-2D8D-43AD-B62C-1C84837EA5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5074871" y="383529"/>
                <a:ext cx="1869542" cy="1174500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CA54E6-A8F9-45E0-B75B-0EBFC17D8E1E}"/>
                  </a:ext>
                </a:extLst>
              </p:cNvPr>
              <p:cNvSpPr txBox="1"/>
              <p:nvPr/>
            </p:nvSpPr>
            <p:spPr>
              <a:xfrm>
                <a:off x="1857829" y="-214161"/>
                <a:ext cx="12957734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thaiDist">
                  <a:lnSpc>
                    <a:spcPct val="200000"/>
                  </a:lnSpc>
                </a:pPr>
                <a:r>
                  <a:rPr lang="th-TH" sz="4400" b="1" dirty="0">
                    <a:solidFill>
                      <a:srgbClr val="3B4A1E"/>
                    </a:solidFill>
                    <a:latin typeface="JasmineUPC" panose="02020603050405020304" pitchFamily="18" charset="-34"/>
                    <a:cs typeface="+mj-cs"/>
                  </a:rPr>
                  <a:t>การประชุมวิชาการระดับชาติ การพัฒนาอย่างยั่งยืน ครั้งที่ 2</a:t>
                </a:r>
              </a:p>
              <a:p>
                <a:r>
                  <a:rPr lang="en-US" sz="2800" dirty="0">
                    <a:solidFill>
                      <a:srgbClr val="3B4A1E"/>
                    </a:solidFill>
                    <a:latin typeface="Arial Rounded MT Bold" panose="020F0704030504030204" pitchFamily="34" charset="0"/>
                    <a:cs typeface="+mj-cs"/>
                  </a:rPr>
                  <a:t>EN Sustainable Development National Conference (ENSD Conference</a:t>
                </a:r>
                <a:r>
                  <a:rPr lang="en-US" b="1" dirty="0"/>
                  <a:t> </a:t>
                </a:r>
                <a:r>
                  <a:rPr lang="en-US" sz="2800" dirty="0">
                    <a:solidFill>
                      <a:srgbClr val="3B4A1E"/>
                    </a:solidFill>
                    <a:latin typeface="Arial Rounded MT Bold" panose="020F0704030504030204" pitchFamily="34" charset="0"/>
                    <a:cs typeface="+mj-cs"/>
                  </a:rPr>
                  <a:t>2</a:t>
                </a:r>
                <a:r>
                  <a:rPr lang="en-US" sz="3200" b="1" baseline="30000" dirty="0">
                    <a:solidFill>
                      <a:srgbClr val="3B4A1E"/>
                    </a:solidFill>
                    <a:latin typeface="Arial Rounded MT Bold" panose="020F0704030504030204" pitchFamily="34" charset="0"/>
                  </a:rPr>
                  <a:t>nd</a:t>
                </a:r>
                <a:r>
                  <a:rPr lang="en-US" sz="2800" dirty="0">
                    <a:solidFill>
                      <a:srgbClr val="3B4A1E"/>
                    </a:solidFill>
                    <a:latin typeface="Arial Rounded MT Bold" panose="020F0704030504030204" pitchFamily="34" charset="0"/>
                    <a:cs typeface="+mj-cs"/>
                  </a:rPr>
                  <a:t>)</a:t>
                </a:r>
                <a:endParaRPr lang="th-TH" sz="2800" dirty="0">
                  <a:solidFill>
                    <a:srgbClr val="3B4A1E"/>
                  </a:solidFill>
                  <a:latin typeface="Arial Rounded MT Bold" panose="020F0704030504030204" pitchFamily="34" charset="0"/>
                  <a:cs typeface="+mj-cs"/>
                </a:endParaRPr>
              </a:p>
              <a:p>
                <a:r>
                  <a:rPr lang="th-TH" sz="3200" b="1" dirty="0">
                    <a:solidFill>
                      <a:schemeClr val="accent3">
                        <a:lumMod val="50000"/>
                      </a:schemeClr>
                    </a:solidFill>
                    <a:cs typeface="+mj-cs"/>
                  </a:rPr>
                  <a:t> </a:t>
                </a:r>
                <a:endParaRPr lang="th-TH" sz="3200" dirty="0">
                  <a:solidFill>
                    <a:schemeClr val="accent3">
                      <a:lumMod val="50000"/>
                    </a:schemeClr>
                  </a:solidFill>
                  <a:cs typeface="+mj-cs"/>
                </a:endParaRPr>
              </a:p>
            </p:txBody>
          </p:sp>
        </p:grpSp>
        <p:pic>
          <p:nvPicPr>
            <p:cNvPr id="1026" name="Picture 2" descr="https://en.mahidol.ac.th/images/enlogo/png/en-01.png">
              <a:extLst>
                <a:ext uri="{FF2B5EF4-FFF2-40B4-BE49-F238E27FC236}">
                  <a16:creationId xmlns:a16="http://schemas.microsoft.com/office/drawing/2014/main" id="{2B347FE6-F7FC-4FB5-A4AA-773368276C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57659" y="267727"/>
              <a:ext cx="4473813" cy="1482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F519C26-88CB-46A4-AEA1-5E47C04C72C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29" y="409377"/>
            <a:ext cx="1471200" cy="14834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E7D612-4F12-4071-8C21-B9F9FFB372D1}"/>
              </a:ext>
            </a:extLst>
          </p:cNvPr>
          <p:cNvCxnSpPr>
            <a:cxnSpLocks/>
            <a:stCxn id="10" idx="1"/>
            <a:endCxn id="10" idx="3"/>
          </p:cNvCxnSpPr>
          <p:nvPr/>
        </p:nvCxnSpPr>
        <p:spPr>
          <a:xfrm>
            <a:off x="1857829" y="1050387"/>
            <a:ext cx="12957734" cy="0"/>
          </a:xfrm>
          <a:prstGeom prst="line">
            <a:avLst/>
          </a:prstGeom>
          <a:ln>
            <a:solidFill>
              <a:srgbClr val="3B4A1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ectangle 15">
            <a:extLst>
              <a:ext uri="{FF2B5EF4-FFF2-40B4-BE49-F238E27FC236}">
                <a16:creationId xmlns:a16="http://schemas.microsoft.com/office/drawing/2014/main" id="{B8273FE1-6D16-4C06-815E-6ACB765267F5}"/>
              </a:ext>
            </a:extLst>
          </p:cNvPr>
          <p:cNvSpPr/>
          <p:nvPr/>
        </p:nvSpPr>
        <p:spPr>
          <a:xfrm>
            <a:off x="0" y="28981156"/>
            <a:ext cx="21388388" cy="1082219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62AEF6-0F7E-4089-89D0-D342BCECBC29}"/>
              </a:ext>
            </a:extLst>
          </p:cNvPr>
          <p:cNvSpPr txBox="1"/>
          <p:nvPr/>
        </p:nvSpPr>
        <p:spPr>
          <a:xfrm>
            <a:off x="709274" y="29252226"/>
            <a:ext cx="14424590" cy="646986"/>
          </a:xfrm>
          <a:prstGeom prst="round2Diag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ชื่อ –นามสกุล  สาขาเทคโนโลยีสิ่งแวดล้อม หน่วยงาน คณะสิ่งแวดล้อมและทรัพยากรศาสตร์ มหาวิทยาลัยมหิดล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34784D-6D29-452D-9D04-CAEBB386BFD7}"/>
              </a:ext>
            </a:extLst>
          </p:cNvPr>
          <p:cNvSpPr txBox="1"/>
          <p:nvPr/>
        </p:nvSpPr>
        <p:spPr>
          <a:xfrm>
            <a:off x="17308286" y="28894836"/>
            <a:ext cx="3913413" cy="1168539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ENSD </a:t>
            </a:r>
            <a:r>
              <a:rPr lang="en-US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20</a:t>
            </a:r>
            <a:r>
              <a:rPr lang="th-TH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26</a:t>
            </a:r>
            <a:r>
              <a:rPr lang="en-US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en-US" sz="4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01</a:t>
            </a:r>
            <a:endParaRPr lang="th-TH" sz="48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4CDFD5-30BE-4B23-8F71-70C8A4895A82}"/>
              </a:ext>
            </a:extLst>
          </p:cNvPr>
          <p:cNvSpPr txBox="1"/>
          <p:nvPr/>
        </p:nvSpPr>
        <p:spPr>
          <a:xfrm>
            <a:off x="6117216" y="18113478"/>
            <a:ext cx="9153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โปสเตอร์ ขนาด</a:t>
            </a:r>
            <a: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A1 </a:t>
            </a:r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แนวตั้ง</a:t>
            </a:r>
          </a:p>
          <a:p>
            <a:pPr algn="ctr"/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59.4 </a:t>
            </a:r>
            <a: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x 84.1 </a:t>
            </a:r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เซนติเมตร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35F38E-939C-4635-9671-2431F6C1A924}"/>
              </a:ext>
            </a:extLst>
          </p:cNvPr>
          <p:cNvSpPr txBox="1"/>
          <p:nvPr/>
        </p:nvSpPr>
        <p:spPr>
          <a:xfrm>
            <a:off x="357132" y="2453652"/>
            <a:ext cx="20706490" cy="2792194"/>
          </a:xfrm>
          <a:prstGeom prst="roundRect">
            <a:avLst>
              <a:gd name="adj" fmla="val 3990"/>
            </a:avLst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ชื่อเรื่อง</a:t>
            </a:r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………………………………………………………………… </a:t>
            </a:r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(ขนาด 40 ) </a:t>
            </a:r>
            <a: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 </a:t>
            </a:r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/>
            </a:r>
            <a:b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อิสรี</a:t>
            </a:r>
            <a:r>
              <a:rPr lang="th-TH" sz="3200" b="1" dirty="0" err="1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ย์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อภิญญา1, ณัฐกานต์ รัชกุล1, และจิราพัชร จำปาสิงห์2*</a:t>
            </a:r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(ขนาด 32 )</a:t>
            </a:r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/>
            </a:r>
            <a:b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th-TH" sz="2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1</a:t>
            </a:r>
            <a:r>
              <a:rPr lang="th-TH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คณะสิ่งแวดล้อมและทรัพยากรศาสตร์ มหาวิทยาลัยมหิดล ตำบลศาลายา อำเภอพุทธมณฑล จังหวัดนครปฐม</a:t>
            </a:r>
            <a: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/>
            </a:r>
            <a:b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en-US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2</a:t>
            </a:r>
            <a:r>
              <a:rPr lang="th-TH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กองกิจการนักศึกษา มหาวิทยาลัยมหิดล ตำบลศาลายา อำเภอพุทธมณฑล จังหวัดนครปฐม </a:t>
            </a:r>
            <a:r>
              <a:rPr lang="th-TH" sz="2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(ขนาด 28 ตัวเอียง)</a:t>
            </a:r>
            <a: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/>
            </a:r>
            <a:br>
              <a:rPr lang="en-US" sz="4800" b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th-TH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* </a:t>
            </a:r>
            <a:r>
              <a:rPr lang="en-US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Corresponding author:</a:t>
            </a:r>
            <a:r>
              <a:rPr lang="th-TH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(</a:t>
            </a:r>
            <a:r>
              <a:rPr lang="en-US" sz="2800" b="1" i="1" dirty="0">
                <a:solidFill>
                  <a:srgbClr val="FF000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email address)</a:t>
            </a:r>
            <a:endParaRPr lang="th-TH" sz="4800" b="1" i="1" dirty="0">
              <a:solidFill>
                <a:srgbClr val="FF0000"/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80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Angsana New</vt:lpstr>
      <vt:lpstr>Arial</vt:lpstr>
      <vt:lpstr>Arial Rounded MT Bold</vt:lpstr>
      <vt:lpstr>Calibri</vt:lpstr>
      <vt:lpstr>Cordia New</vt:lpstr>
      <vt:lpstr>JasmineUPC</vt:lpstr>
      <vt:lpstr>TH Sarabun New</vt:lpstr>
      <vt:lpstr>TH SarabunPSK</vt:lpstr>
      <vt:lpstr>Office Theme</vt:lpstr>
      <vt:lpstr>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EN</dc:creator>
  <cp:keywords/>
  <dc:description>generated using python-pptx</dc:description>
  <cp:lastModifiedBy>Sureekarn</cp:lastModifiedBy>
  <cp:revision>27</cp:revision>
  <dcterms:created xsi:type="dcterms:W3CDTF">2013-01-27T09:14:16Z</dcterms:created>
  <dcterms:modified xsi:type="dcterms:W3CDTF">2025-08-07T03:37:36Z</dcterms:modified>
  <cp:category/>
</cp:coreProperties>
</file>